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B6F1"/>
    <a:srgbClr val="56CBF5"/>
    <a:srgbClr val="7899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44" autoAdjust="0"/>
    <p:restoredTop sz="94660"/>
  </p:normalViewPr>
  <p:slideViewPr>
    <p:cSldViewPr>
      <p:cViewPr varScale="1">
        <p:scale>
          <a:sx n="102" d="100"/>
          <a:sy n="102" d="100"/>
        </p:scale>
        <p:origin x="19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7A71-3C29-4BB1-848F-4A076F19BF0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D46B-5844-4CE5-B13C-25FABACA1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637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7A71-3C29-4BB1-848F-4A076F19BF0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D46B-5844-4CE5-B13C-25FABACA1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990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7A71-3C29-4BB1-848F-4A076F19BF0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D46B-5844-4CE5-B13C-25FABACA1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2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7A71-3C29-4BB1-848F-4A076F19BF0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D46B-5844-4CE5-B13C-25FABACA1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257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7A71-3C29-4BB1-848F-4A076F19BF0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D46B-5844-4CE5-B13C-25FABACA1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646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7A71-3C29-4BB1-848F-4A076F19BF0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D46B-5844-4CE5-B13C-25FABACA1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982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7A71-3C29-4BB1-848F-4A076F19BF0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D46B-5844-4CE5-B13C-25FABACA1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329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7A71-3C29-4BB1-848F-4A076F19BF0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D46B-5844-4CE5-B13C-25FABACA1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615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7A71-3C29-4BB1-848F-4A076F19BF0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D46B-5844-4CE5-B13C-25FABACA1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627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7A71-3C29-4BB1-848F-4A076F19BF0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D46B-5844-4CE5-B13C-25FABACA1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698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7A71-3C29-4BB1-848F-4A076F19BF0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D46B-5844-4CE5-B13C-25FABACA1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113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67A71-3C29-4BB1-848F-4A076F19BF0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AD46B-5844-4CE5-B13C-25FABACA1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81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25CA04-13F4-4147-827D-DA5D0D64F61E}"/>
              </a:ext>
            </a:extLst>
          </p:cNvPr>
          <p:cNvSpPr txBox="1"/>
          <p:nvPr/>
        </p:nvSpPr>
        <p:spPr>
          <a:xfrm>
            <a:off x="3886200" y="93703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accent1"/>
                </a:solidFill>
              </a:rPr>
              <a:t>[Employee Name]    30-60-90 Day Transition Plan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0467C82-53B5-453E-9E5D-C897FC593B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318383"/>
              </p:ext>
            </p:extLst>
          </p:nvPr>
        </p:nvGraphicFramePr>
        <p:xfrm>
          <a:off x="304800" y="746618"/>
          <a:ext cx="8534400" cy="5303662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965850084"/>
                    </a:ext>
                  </a:extLst>
                </a:gridCol>
                <a:gridCol w="2694459">
                  <a:extLst>
                    <a:ext uri="{9D8B030D-6E8A-4147-A177-3AD203B41FA5}">
                      <a16:colId xmlns:a16="http://schemas.microsoft.com/office/drawing/2014/main" val="1192772653"/>
                    </a:ext>
                  </a:extLst>
                </a:gridCol>
                <a:gridCol w="2767913">
                  <a:extLst>
                    <a:ext uri="{9D8B030D-6E8A-4147-A177-3AD203B41FA5}">
                      <a16:colId xmlns:a16="http://schemas.microsoft.com/office/drawing/2014/main" val="445654114"/>
                    </a:ext>
                  </a:extLst>
                </a:gridCol>
                <a:gridCol w="2691028">
                  <a:extLst>
                    <a:ext uri="{9D8B030D-6E8A-4147-A177-3AD203B41FA5}">
                      <a16:colId xmlns:a16="http://schemas.microsoft.com/office/drawing/2014/main" val="2596601030"/>
                    </a:ext>
                  </a:extLst>
                </a:gridCol>
              </a:tblGrid>
              <a:tr h="276211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30 Days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60 Days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90+ Days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959243"/>
                  </a:ext>
                </a:extLst>
              </a:tr>
              <a:tr h="103457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Processes / Tools</a:t>
                      </a:r>
                    </a:p>
                  </a:txBody>
                  <a:tcPr vert="vert27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lvl="0" indent="-11430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rgbClr val="0FB6F1"/>
                          </a:solidFill>
                        </a:rPr>
                        <a:t>Update title in all systems</a:t>
                      </a:r>
                    </a:p>
                    <a:p>
                      <a:pPr marL="171450" lvl="1" indent="-11430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Determine main software platforms for daily work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  <a:p>
                      <a:pPr marL="171450" lvl="1" indent="-11430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Meet with leadership to understand their philosophy for growth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8746441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Partners/Programs</a:t>
                      </a:r>
                    </a:p>
                  </a:txBody>
                  <a:tcPr vert="vert27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1430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Analyze Partner Ecosystem 360 View</a:t>
                      </a:r>
                    </a:p>
                    <a:p>
                      <a:pPr marL="171450" lvl="0" indent="-11430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rgbClr val="0FB6F1"/>
                          </a:solidFill>
                        </a:rPr>
                        <a:t>Review &amp; matrix current state capacity, capabilities, credentialing, learning modalities, GTM frameworks, revenue &amp; pipeline generation, CSAT/red accounts, product/services roadmap</a:t>
                      </a:r>
                    </a:p>
                    <a:p>
                      <a:pPr marL="171450" lvl="1" indent="-11430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Review partner ecosystem tools effectiveness, internal and external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Identify gaps, risks, conditions of satisfaction, future innovation and opportunities to scale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Strategic Planning: Capacity, Capability, Commitment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Partner KPIs: Learnings via modality, credentials achieved, CSAT, enablement plans complete, partner attach rates, etc.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Analyze for strategic partner recruit capacity plan, tiered recruit approach based on projected SFDC customer requirements/ solutions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384746"/>
                  </a:ext>
                </a:extLst>
              </a:tr>
              <a:tr h="144780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Strategic Planning</a:t>
                      </a:r>
                    </a:p>
                  </a:txBody>
                  <a:tcPr vert="vert27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rgbClr val="0FB6F1"/>
                          </a:solidFill>
                        </a:rPr>
                        <a:t>Map all levels of partnership orgs for relationship mapping, ELT connects, QBRs, roadmap discussion cadence, GTM launch and external communications plan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Begin Strategic Partner Program engagement plan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Begin partner enablement learnings, leadership prioritization and customer success outcomes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Develop Partner Journey/Maturity Model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Align capacity/capabilities findings current and future state to Partner Journey/Maturity Model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rgbClr val="0FB6F1"/>
                          </a:solidFill>
                        </a:rPr>
                        <a:t>Build AMER Ecosystem Enablement Strategic Plan at scale/ go-forward initiatives, investments, KPIs and Metrics Maturity Model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Sign first strategic recruit partnership agreement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0252501"/>
                  </a:ext>
                </a:extLst>
              </a:tr>
              <a:tr h="121920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Company / Industry</a:t>
                      </a:r>
                    </a:p>
                  </a:txBody>
                  <a:tcPr vert="vert27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Engage Internal &amp; External Stakeholders: EDMs, Global Partner Enablement, Regional PAMs, Field Sales LT, GTM org, Practice &amp; Product Leads,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Partner Listening Tour, CSMs, Field Sales, Partner Marketing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rgbClr val="0FB6F1"/>
                          </a:solidFill>
                        </a:rPr>
                        <a:t>Have 1:1 Stay Interview employee meetings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Deepen ELT/LT commitment cross functionally and accountability across all areas of the business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Have formal team meeting to start monthly team meetings and </a:t>
                      </a:r>
                      <a:r>
                        <a:rPr lang="en-US" sz="900" dirty="0" err="1">
                          <a:solidFill>
                            <a:schemeClr val="tx1"/>
                          </a:solidFill>
                        </a:rPr>
                        <a:t>stratgic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 knowledge transfer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287319632"/>
                  </a:ext>
                </a:extLst>
              </a:tr>
            </a:tbl>
          </a:graphicData>
        </a:graphic>
      </p:graphicFrame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EDAB594-F2FE-4C0B-8AC6-D1CE88A5E9E9}"/>
              </a:ext>
            </a:extLst>
          </p:cNvPr>
          <p:cNvCxnSpPr>
            <a:cxnSpLocks/>
          </p:cNvCxnSpPr>
          <p:nvPr/>
        </p:nvCxnSpPr>
        <p:spPr>
          <a:xfrm>
            <a:off x="0" y="533400"/>
            <a:ext cx="9144000" cy="0"/>
          </a:xfrm>
          <a:prstGeom prst="line">
            <a:avLst/>
          </a:prstGeom>
          <a:ln w="508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61D5705-9E45-4D2D-8C4D-04417A8EF5C5}"/>
              </a:ext>
            </a:extLst>
          </p:cNvPr>
          <p:cNvCxnSpPr>
            <a:cxnSpLocks/>
          </p:cNvCxnSpPr>
          <p:nvPr/>
        </p:nvCxnSpPr>
        <p:spPr>
          <a:xfrm>
            <a:off x="0" y="6400800"/>
            <a:ext cx="9144000" cy="0"/>
          </a:xfrm>
          <a:prstGeom prst="line">
            <a:avLst/>
          </a:prstGeom>
          <a:ln w="508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27C53888-40FD-4C54-951C-E15AD82F20A9}"/>
              </a:ext>
            </a:extLst>
          </p:cNvPr>
          <p:cNvSpPr txBox="1"/>
          <p:nvPr/>
        </p:nvSpPr>
        <p:spPr>
          <a:xfrm>
            <a:off x="7620000" y="5871002"/>
            <a:ext cx="1371600" cy="830997"/>
          </a:xfrm>
          <a:prstGeom prst="rect">
            <a:avLst/>
          </a:prstGeo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Legend</a:t>
            </a:r>
          </a:p>
          <a:p>
            <a:r>
              <a:rPr lang="en-US" sz="1200" dirty="0"/>
              <a:t>Not Started</a:t>
            </a:r>
          </a:p>
          <a:p>
            <a:r>
              <a:rPr lang="en-US" sz="1200" dirty="0">
                <a:solidFill>
                  <a:srgbClr val="00B0F0"/>
                </a:solidFill>
              </a:rPr>
              <a:t>In Progress</a:t>
            </a:r>
          </a:p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Completed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11F7A6B-3C14-4FCD-A0BC-23B8D1FFCA55}"/>
              </a:ext>
            </a:extLst>
          </p:cNvPr>
          <p:cNvSpPr/>
          <p:nvPr/>
        </p:nvSpPr>
        <p:spPr>
          <a:xfrm>
            <a:off x="381000" y="76787"/>
            <a:ext cx="1905000" cy="5438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[Company Logo]</a:t>
            </a:r>
          </a:p>
        </p:txBody>
      </p:sp>
    </p:spTree>
    <p:extLst>
      <p:ext uri="{BB962C8B-B14F-4D97-AF65-F5344CB8AC3E}">
        <p14:creationId xmlns:p14="http://schemas.microsoft.com/office/powerpoint/2010/main" val="3476449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25CA04-13F4-4147-827D-DA5D0D64F61E}"/>
              </a:ext>
            </a:extLst>
          </p:cNvPr>
          <p:cNvSpPr txBox="1"/>
          <p:nvPr/>
        </p:nvSpPr>
        <p:spPr>
          <a:xfrm>
            <a:off x="3886200" y="93703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accent1"/>
                </a:solidFill>
              </a:rPr>
              <a:t>[Employee Name]    30-60-90 Day Transition Plan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0467C82-53B5-453E-9E5D-C897FC593B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281170"/>
              </p:ext>
            </p:extLst>
          </p:nvPr>
        </p:nvGraphicFramePr>
        <p:xfrm>
          <a:off x="304800" y="746618"/>
          <a:ext cx="8534400" cy="5120782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965850084"/>
                    </a:ext>
                  </a:extLst>
                </a:gridCol>
                <a:gridCol w="2694459">
                  <a:extLst>
                    <a:ext uri="{9D8B030D-6E8A-4147-A177-3AD203B41FA5}">
                      <a16:colId xmlns:a16="http://schemas.microsoft.com/office/drawing/2014/main" val="1192772653"/>
                    </a:ext>
                  </a:extLst>
                </a:gridCol>
                <a:gridCol w="2767913">
                  <a:extLst>
                    <a:ext uri="{9D8B030D-6E8A-4147-A177-3AD203B41FA5}">
                      <a16:colId xmlns:a16="http://schemas.microsoft.com/office/drawing/2014/main" val="445654114"/>
                    </a:ext>
                  </a:extLst>
                </a:gridCol>
                <a:gridCol w="2691028">
                  <a:extLst>
                    <a:ext uri="{9D8B030D-6E8A-4147-A177-3AD203B41FA5}">
                      <a16:colId xmlns:a16="http://schemas.microsoft.com/office/drawing/2014/main" val="2596601030"/>
                    </a:ext>
                  </a:extLst>
                </a:gridCol>
              </a:tblGrid>
              <a:tr h="276211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30 Days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60 Days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90+ Days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959243"/>
                  </a:ext>
                </a:extLst>
              </a:tr>
              <a:tr h="103457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Processes / Tools</a:t>
                      </a:r>
                    </a:p>
                  </a:txBody>
                  <a:tcPr vert="vert27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8746441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Partners/Programs</a:t>
                      </a:r>
                    </a:p>
                  </a:txBody>
                  <a:tcPr vert="vert27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14300">
                        <a:buFont typeface="Arial" panose="020B0604020202020204" pitchFamily="34" charset="0"/>
                        <a:buChar char="•"/>
                      </a:pP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384746"/>
                  </a:ext>
                </a:extLst>
              </a:tr>
              <a:tr h="144780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Strategic Planning</a:t>
                      </a:r>
                    </a:p>
                  </a:txBody>
                  <a:tcPr vert="vert27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0252501"/>
                  </a:ext>
                </a:extLst>
              </a:tr>
              <a:tr h="121920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Company / Industry</a:t>
                      </a:r>
                    </a:p>
                  </a:txBody>
                  <a:tcPr vert="vert27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287319632"/>
                  </a:ext>
                </a:extLst>
              </a:tr>
            </a:tbl>
          </a:graphicData>
        </a:graphic>
      </p:graphicFrame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EDAB594-F2FE-4C0B-8AC6-D1CE88A5E9E9}"/>
              </a:ext>
            </a:extLst>
          </p:cNvPr>
          <p:cNvCxnSpPr>
            <a:cxnSpLocks/>
          </p:cNvCxnSpPr>
          <p:nvPr/>
        </p:nvCxnSpPr>
        <p:spPr>
          <a:xfrm>
            <a:off x="0" y="533400"/>
            <a:ext cx="9144000" cy="0"/>
          </a:xfrm>
          <a:prstGeom prst="line">
            <a:avLst/>
          </a:prstGeom>
          <a:ln w="508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61D5705-9E45-4D2D-8C4D-04417A8EF5C5}"/>
              </a:ext>
            </a:extLst>
          </p:cNvPr>
          <p:cNvCxnSpPr>
            <a:cxnSpLocks/>
          </p:cNvCxnSpPr>
          <p:nvPr/>
        </p:nvCxnSpPr>
        <p:spPr>
          <a:xfrm>
            <a:off x="0" y="6400800"/>
            <a:ext cx="9144000" cy="0"/>
          </a:xfrm>
          <a:prstGeom prst="line">
            <a:avLst/>
          </a:prstGeom>
          <a:ln w="508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27C53888-40FD-4C54-951C-E15AD82F20A9}"/>
              </a:ext>
            </a:extLst>
          </p:cNvPr>
          <p:cNvSpPr txBox="1"/>
          <p:nvPr/>
        </p:nvSpPr>
        <p:spPr>
          <a:xfrm>
            <a:off x="7620000" y="5871002"/>
            <a:ext cx="1371600" cy="830997"/>
          </a:xfrm>
          <a:prstGeom prst="rect">
            <a:avLst/>
          </a:prstGeo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Legend</a:t>
            </a:r>
          </a:p>
          <a:p>
            <a:r>
              <a:rPr lang="en-US" sz="1200" dirty="0"/>
              <a:t>Not Started</a:t>
            </a:r>
          </a:p>
          <a:p>
            <a:r>
              <a:rPr lang="en-US" sz="1200" dirty="0">
                <a:solidFill>
                  <a:srgbClr val="00B0F0"/>
                </a:solidFill>
              </a:rPr>
              <a:t>In Progress</a:t>
            </a:r>
          </a:p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Completed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11F7A6B-3C14-4FCD-A0BC-23B8D1FFCA55}"/>
              </a:ext>
            </a:extLst>
          </p:cNvPr>
          <p:cNvSpPr/>
          <p:nvPr/>
        </p:nvSpPr>
        <p:spPr>
          <a:xfrm>
            <a:off x="381000" y="76787"/>
            <a:ext cx="1905000" cy="5438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[Company Logo]</a:t>
            </a:r>
          </a:p>
        </p:txBody>
      </p:sp>
    </p:spTree>
    <p:extLst>
      <p:ext uri="{BB962C8B-B14F-4D97-AF65-F5344CB8AC3E}">
        <p14:creationId xmlns:p14="http://schemas.microsoft.com/office/powerpoint/2010/main" val="2951155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2077</TotalTime>
  <Words>362</Words>
  <Application>Microsoft Office PowerPoint</Application>
  <PresentationFormat>On-screen Show (4:3)</PresentationFormat>
  <Paragraphs>48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Cross, Lee</dc:creator>
  <cp:lastModifiedBy>Shawn Sommerkamp</cp:lastModifiedBy>
  <cp:revision>40</cp:revision>
  <dcterms:created xsi:type="dcterms:W3CDTF">2018-09-10T20:44:37Z</dcterms:created>
  <dcterms:modified xsi:type="dcterms:W3CDTF">2023-01-04T14:33:13Z</dcterms:modified>
</cp:coreProperties>
</file>